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Arimo" panose="020B0604020202020204" charset="0"/>
      <p:regular r:id="rId13"/>
    </p:embeddedFont>
    <p:embeddedFont>
      <p:font typeface="Calibri" panose="020F0502020204030204" pitchFamily="34" charset="0"/>
      <p:regular r:id="rId14"/>
      <p:bold r:id="rId15"/>
      <p:italic r:id="rId16"/>
      <p:boldItalic r:id="rId17"/>
    </p:embeddedFont>
    <p:embeddedFont>
      <p:font typeface="Canva Sans" panose="020B0604020202020204" charset="0"/>
      <p:regular r:id="rId18"/>
    </p:embeddedFont>
    <p:embeddedFont>
      <p:font typeface="Canva Sans Bold" panose="020B0604020202020204" charset="0"/>
      <p:regular r:id="rId19"/>
    </p:embeddedFont>
    <p:embeddedFont>
      <p:font typeface="Dancing Script" panose="020B0604020202020204" charset="0"/>
      <p:regular r:id="rId20"/>
    </p:embeddedFont>
    <p:embeddedFont>
      <p:font typeface="HK Grotesk Medium" panose="020B0604020202020204" charset="0"/>
      <p:regular r:id="rId21"/>
    </p:embeddedFont>
    <p:embeddedFont>
      <p:font typeface="HK Grotesk Medium Bold" panose="020B0604020202020204" charset="0"/>
      <p:regular r:id="rId22"/>
    </p:embeddedFont>
    <p:embeddedFont>
      <p:font typeface="Libre Baskerville" panose="02000000000000000000" pitchFamily="2" charset="0"/>
      <p:regular r:id="rId23"/>
      <p:bold r:id="rId24"/>
      <p:italic r:id="rId25"/>
    </p:embeddedFont>
    <p:embeddedFont>
      <p:font typeface="Libre Baskerville Bold" panose="02000000000000000000"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39" d="100"/>
          <a:sy n="39" d="100"/>
        </p:scale>
        <p:origin x="94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2.jpe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sp>
        <p:nvSpPr>
          <p:cNvPr id="3" name="AutoShape 3"/>
          <p:cNvSpPr/>
          <p:nvPr/>
        </p:nvSpPr>
        <p:spPr>
          <a:xfrm>
            <a:off x="17223649" y="1028700"/>
            <a:ext cx="35651" cy="1142120"/>
          </a:xfrm>
          <a:prstGeom prst="rect">
            <a:avLst/>
          </a:prstGeom>
          <a:solidFill>
            <a:srgbClr val="FFFFFF"/>
          </a:solidFill>
        </p:spPr>
      </p:sp>
      <p:pic>
        <p:nvPicPr>
          <p:cNvPr id="4" name="Picture 4"/>
          <p:cNvPicPr>
            <a:picLocks noChangeAspect="1"/>
          </p:cNvPicPr>
          <p:nvPr/>
        </p:nvPicPr>
        <p:blipFill>
          <a:blip r:embed="rId3">
            <a:alphaModFix amt="61000"/>
          </a:blip>
          <a:srcRect t="21390" b="21185"/>
          <a:stretch>
            <a:fillRect/>
          </a:stretch>
        </p:blipFill>
        <p:spPr>
          <a:xfrm>
            <a:off x="1868705" y="-13569"/>
            <a:ext cx="16485970" cy="7609037"/>
          </a:xfrm>
          <a:prstGeom prst="rect">
            <a:avLst/>
          </a:prstGeom>
        </p:spPr>
      </p:pic>
      <p:sp>
        <p:nvSpPr>
          <p:cNvPr id="5" name="TextBox 5"/>
          <p:cNvSpPr txBox="1"/>
          <p:nvPr/>
        </p:nvSpPr>
        <p:spPr>
          <a:xfrm>
            <a:off x="2844093" y="3248600"/>
            <a:ext cx="3347463" cy="1067510"/>
          </a:xfrm>
          <a:prstGeom prst="rect">
            <a:avLst/>
          </a:prstGeom>
        </p:spPr>
        <p:txBody>
          <a:bodyPr lIns="0" tIns="0" rIns="0" bIns="0" rtlCol="0" anchor="t">
            <a:spAutoFit/>
          </a:bodyPr>
          <a:lstStyle/>
          <a:p>
            <a:pPr algn="just">
              <a:lnSpc>
                <a:spcPts val="4233"/>
              </a:lnSpc>
            </a:pPr>
            <a:r>
              <a:rPr lang="en-US" sz="3470" spc="256">
                <a:solidFill>
                  <a:srgbClr val="FFFFFF"/>
                </a:solidFill>
                <a:latin typeface="Libre Baskerville Bold"/>
              </a:rPr>
              <a:t>CRITICAL THINKERS</a:t>
            </a:r>
          </a:p>
        </p:txBody>
      </p:sp>
      <p:sp>
        <p:nvSpPr>
          <p:cNvPr id="6" name="TextBox 6"/>
          <p:cNvSpPr txBox="1"/>
          <p:nvPr/>
        </p:nvSpPr>
        <p:spPr>
          <a:xfrm>
            <a:off x="6191556" y="6651224"/>
            <a:ext cx="7438496" cy="896620"/>
          </a:xfrm>
          <a:prstGeom prst="rect">
            <a:avLst/>
          </a:prstGeom>
        </p:spPr>
        <p:txBody>
          <a:bodyPr lIns="0" tIns="0" rIns="0" bIns="0" rtlCol="0" anchor="t">
            <a:spAutoFit/>
          </a:bodyPr>
          <a:lstStyle/>
          <a:p>
            <a:pPr algn="ctr">
              <a:lnSpc>
                <a:spcPts val="7279"/>
              </a:lnSpc>
            </a:pPr>
            <a:r>
              <a:rPr lang="en-US" sz="5199">
                <a:solidFill>
                  <a:srgbClr val="FF5757"/>
                </a:solidFill>
                <a:latin typeface="Dancing Script"/>
              </a:rPr>
              <a:t>"Education is the key to success"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pic>
        <p:nvPicPr>
          <p:cNvPr id="3" name="Picture 3"/>
          <p:cNvPicPr>
            <a:picLocks noChangeAspect="1"/>
          </p:cNvPicPr>
          <p:nvPr/>
        </p:nvPicPr>
        <p:blipFill>
          <a:blip r:embed="rId3"/>
          <a:srcRect b="4824"/>
          <a:stretch>
            <a:fillRect/>
          </a:stretch>
        </p:blipFill>
        <p:spPr>
          <a:xfrm>
            <a:off x="4726431" y="530938"/>
            <a:ext cx="7576269" cy="890074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229695" y="3403845"/>
            <a:ext cx="7828610" cy="3479310"/>
            <a:chOff x="0" y="0"/>
            <a:chExt cx="10438147" cy="4639080"/>
          </a:xfrm>
        </p:grpSpPr>
        <p:sp>
          <p:nvSpPr>
            <p:cNvPr id="3" name="TextBox 3"/>
            <p:cNvSpPr txBox="1"/>
            <p:nvPr/>
          </p:nvSpPr>
          <p:spPr>
            <a:xfrm>
              <a:off x="0" y="1280410"/>
              <a:ext cx="10438147" cy="2161075"/>
            </a:xfrm>
            <a:prstGeom prst="rect">
              <a:avLst/>
            </a:prstGeom>
          </p:spPr>
          <p:txBody>
            <a:bodyPr lIns="0" tIns="0" rIns="0" bIns="0" rtlCol="0" anchor="t">
              <a:spAutoFit/>
            </a:bodyPr>
            <a:lstStyle/>
            <a:p>
              <a:pPr algn="ctr">
                <a:lnSpc>
                  <a:spcPts val="11819"/>
                </a:lnSpc>
              </a:pPr>
              <a:r>
                <a:rPr lang="en-US" sz="11819">
                  <a:solidFill>
                    <a:srgbClr val="000000"/>
                  </a:solidFill>
                  <a:latin typeface="Dancing Script Italics"/>
                </a:rPr>
                <a:t>Thank you</a:t>
              </a:r>
            </a:p>
          </p:txBody>
        </p:sp>
        <p:sp>
          <p:nvSpPr>
            <p:cNvPr id="4" name="TextBox 4"/>
            <p:cNvSpPr txBox="1"/>
            <p:nvPr/>
          </p:nvSpPr>
          <p:spPr>
            <a:xfrm>
              <a:off x="1601793" y="-95250"/>
              <a:ext cx="7234561" cy="834863"/>
            </a:xfrm>
            <a:prstGeom prst="rect">
              <a:avLst/>
            </a:prstGeom>
          </p:spPr>
          <p:txBody>
            <a:bodyPr lIns="0" tIns="0" rIns="0" bIns="0" rtlCol="0" anchor="t">
              <a:spAutoFit/>
            </a:bodyPr>
            <a:lstStyle/>
            <a:p>
              <a:pPr algn="ctr">
                <a:lnSpc>
                  <a:spcPts val="5392"/>
                </a:lnSpc>
              </a:pPr>
              <a:endParaRPr/>
            </a:p>
          </p:txBody>
        </p:sp>
        <p:sp>
          <p:nvSpPr>
            <p:cNvPr id="5" name="TextBox 5"/>
            <p:cNvSpPr txBox="1"/>
            <p:nvPr/>
          </p:nvSpPr>
          <p:spPr>
            <a:xfrm>
              <a:off x="669274" y="4045447"/>
              <a:ext cx="9099599" cy="593633"/>
            </a:xfrm>
            <a:prstGeom prst="rect">
              <a:avLst/>
            </a:prstGeom>
          </p:spPr>
          <p:txBody>
            <a:bodyPr lIns="0" tIns="0" rIns="0" bIns="0" rtlCol="0" anchor="t">
              <a:spAutoFit/>
            </a:bodyPr>
            <a:lstStyle/>
            <a:p>
              <a:pPr algn="ctr">
                <a:lnSpc>
                  <a:spcPts val="3722"/>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sp>
        <p:nvSpPr>
          <p:cNvPr id="3" name="TextBox 3"/>
          <p:cNvSpPr txBox="1"/>
          <p:nvPr/>
        </p:nvSpPr>
        <p:spPr>
          <a:xfrm>
            <a:off x="646126" y="3122180"/>
            <a:ext cx="17450587" cy="3498850"/>
          </a:xfrm>
          <a:prstGeom prst="rect">
            <a:avLst/>
          </a:prstGeom>
        </p:spPr>
        <p:txBody>
          <a:bodyPr lIns="0" tIns="0" rIns="0" bIns="0" rtlCol="0" anchor="t">
            <a:spAutoFit/>
          </a:bodyPr>
          <a:lstStyle/>
          <a:p>
            <a:pPr>
              <a:lnSpc>
                <a:spcPts val="5599"/>
              </a:lnSpc>
              <a:spcBef>
                <a:spcPct val="0"/>
              </a:spcBef>
            </a:pPr>
            <a:r>
              <a:rPr lang="en-US" sz="3999">
                <a:solidFill>
                  <a:srgbClr val="000000"/>
                </a:solidFill>
                <a:latin typeface="HK Grotesk Medium"/>
              </a:rPr>
              <a:t>It is a common sight that students generally are unable to focus properly in the classroom. In order to prevent this issue and improve the quality of our education system, we have a prototype built for an EFFECTIVE STUDY ENVIRONMENT USING SENSORS WITH AN ENVIRONMENTAL MANAGEMENT SETUP. </a:t>
            </a:r>
          </a:p>
        </p:txBody>
      </p:sp>
      <p:sp>
        <p:nvSpPr>
          <p:cNvPr id="4" name="TextBox 4"/>
          <p:cNvSpPr txBox="1"/>
          <p:nvPr/>
        </p:nvSpPr>
        <p:spPr>
          <a:xfrm>
            <a:off x="4038600" y="1786221"/>
            <a:ext cx="8365986" cy="805220"/>
          </a:xfrm>
          <a:prstGeom prst="rect">
            <a:avLst/>
          </a:prstGeom>
        </p:spPr>
        <p:txBody>
          <a:bodyPr wrap="square" lIns="0" tIns="0" rIns="0" bIns="0" rtlCol="0" anchor="t">
            <a:spAutoFit/>
          </a:bodyPr>
          <a:lstStyle/>
          <a:p>
            <a:pPr algn="ctr">
              <a:lnSpc>
                <a:spcPts val="6719"/>
              </a:lnSpc>
              <a:spcBef>
                <a:spcPct val="0"/>
              </a:spcBef>
            </a:pPr>
            <a:r>
              <a:rPr lang="en-US" sz="4799" u="sng" dirty="0">
                <a:solidFill>
                  <a:srgbClr val="000000"/>
                </a:solidFill>
                <a:latin typeface="Libre Baskerville" panose="02000000000000000000" pitchFamily="2" charset="0"/>
              </a:rPr>
              <a:t>PROBLEM STATEMENT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sp>
        <p:nvSpPr>
          <p:cNvPr id="3" name="TextBox 3"/>
          <p:cNvSpPr txBox="1"/>
          <p:nvPr/>
        </p:nvSpPr>
        <p:spPr>
          <a:xfrm>
            <a:off x="5105400" y="538459"/>
            <a:ext cx="7251085" cy="886899"/>
          </a:xfrm>
          <a:prstGeom prst="rect">
            <a:avLst/>
          </a:prstGeom>
        </p:spPr>
        <p:txBody>
          <a:bodyPr wrap="square" lIns="0" tIns="0" rIns="0" bIns="0" rtlCol="0" anchor="t">
            <a:spAutoFit/>
          </a:bodyPr>
          <a:lstStyle/>
          <a:p>
            <a:pPr algn="ctr">
              <a:lnSpc>
                <a:spcPts val="7290"/>
              </a:lnSpc>
            </a:pPr>
            <a:r>
              <a:rPr lang="en-US" sz="5207" u="sng" dirty="0">
                <a:solidFill>
                  <a:srgbClr val="000000"/>
                </a:solidFill>
                <a:latin typeface="Libre Baskerville Bold"/>
              </a:rPr>
              <a:t>INTRODUCTION</a:t>
            </a:r>
          </a:p>
        </p:txBody>
      </p:sp>
      <p:sp>
        <p:nvSpPr>
          <p:cNvPr id="4" name="TextBox 4"/>
          <p:cNvSpPr txBox="1"/>
          <p:nvPr/>
        </p:nvSpPr>
        <p:spPr>
          <a:xfrm>
            <a:off x="0" y="1729762"/>
            <a:ext cx="18288000" cy="5605145"/>
          </a:xfrm>
          <a:prstGeom prst="rect">
            <a:avLst/>
          </a:prstGeom>
        </p:spPr>
        <p:txBody>
          <a:bodyPr lIns="0" tIns="0" rIns="0" bIns="0" rtlCol="0" anchor="t">
            <a:spAutoFit/>
          </a:bodyPr>
          <a:lstStyle/>
          <a:p>
            <a:pPr marL="690881" lvl="1" indent="-345440">
              <a:lnSpc>
                <a:spcPts val="4480"/>
              </a:lnSpc>
              <a:buFont typeface="Arial"/>
              <a:buChar char="•"/>
            </a:pPr>
            <a:r>
              <a:rPr lang="en-US" sz="3200">
                <a:solidFill>
                  <a:srgbClr val="000000"/>
                </a:solidFill>
                <a:latin typeface="HK Grotesk Medium Bold"/>
              </a:rPr>
              <a:t>The current trends in the IoT and cloud services have resulted in interactive, innovative and automated implementations of smart systems.  </a:t>
            </a:r>
          </a:p>
          <a:p>
            <a:pPr marL="690881" lvl="1" indent="-345440">
              <a:lnSpc>
                <a:spcPts val="4480"/>
              </a:lnSpc>
              <a:buFont typeface="Arial"/>
              <a:buChar char="•"/>
            </a:pPr>
            <a:r>
              <a:rPr lang="en-US" sz="3200">
                <a:solidFill>
                  <a:srgbClr val="000000"/>
                </a:solidFill>
                <a:latin typeface="HK Grotesk Medium Bold"/>
              </a:rPr>
              <a:t>While studying, students usually have to deal with an ability to not be able to focus properly in the classroom. </a:t>
            </a:r>
          </a:p>
          <a:p>
            <a:pPr marL="690881" lvl="1" indent="-345440">
              <a:lnSpc>
                <a:spcPts val="4480"/>
              </a:lnSpc>
              <a:buFont typeface="Arial"/>
              <a:buChar char="•"/>
            </a:pPr>
            <a:r>
              <a:rPr lang="en-US" sz="3200">
                <a:solidFill>
                  <a:srgbClr val="000000"/>
                </a:solidFill>
                <a:latin typeface="HK Grotesk Medium Bold"/>
              </a:rPr>
              <a:t>To prevent this issue and improvise our education system in an efficient way, we came up with a solution by setting up a proper study environment for the students in the classroom.</a:t>
            </a:r>
          </a:p>
          <a:p>
            <a:pPr marL="690881" lvl="1" indent="-345440">
              <a:lnSpc>
                <a:spcPts val="4480"/>
              </a:lnSpc>
              <a:buFont typeface="Arial"/>
              <a:buChar char="•"/>
            </a:pPr>
            <a:r>
              <a:rPr lang="en-US" sz="3200">
                <a:solidFill>
                  <a:srgbClr val="000000"/>
                </a:solidFill>
                <a:latin typeface="HK Grotesk Medium Bold"/>
              </a:rPr>
              <a:t>This could be done with the help of IoT, interconnected sensor networks and environmental management system, integrated with the Blynk app. </a:t>
            </a:r>
          </a:p>
          <a:p>
            <a:pPr marL="690881" lvl="1" indent="-345440">
              <a:lnSpc>
                <a:spcPts val="4480"/>
              </a:lnSpc>
              <a:buFont typeface="Arial"/>
              <a:buChar char="•"/>
            </a:pPr>
            <a:r>
              <a:rPr lang="en-US" sz="3200">
                <a:solidFill>
                  <a:srgbClr val="000000"/>
                </a:solidFill>
                <a:latin typeface="HK Grotesk Medium Bold"/>
              </a:rPr>
              <a:t>This helps the students to fully concentrate on their studies and thus increase their overall performance.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grpSp>
        <p:nvGrpSpPr>
          <p:cNvPr id="3" name="Group 3"/>
          <p:cNvGrpSpPr/>
          <p:nvPr/>
        </p:nvGrpSpPr>
        <p:grpSpPr>
          <a:xfrm>
            <a:off x="388447" y="2732128"/>
            <a:ext cx="17220319" cy="4822745"/>
            <a:chOff x="0" y="0"/>
            <a:chExt cx="22960425" cy="6430327"/>
          </a:xfrm>
        </p:grpSpPr>
        <p:pic>
          <p:nvPicPr>
            <p:cNvPr id="4" name="Picture 4"/>
            <p:cNvPicPr>
              <a:picLocks noChangeAspect="1"/>
            </p:cNvPicPr>
            <p:nvPr/>
          </p:nvPicPr>
          <p:blipFill>
            <a:blip r:embed="rId3"/>
            <a:srcRect/>
            <a:stretch>
              <a:fillRect/>
            </a:stretch>
          </p:blipFill>
          <p:spPr>
            <a:xfrm>
              <a:off x="428588" y="500821"/>
              <a:ext cx="3538593" cy="3538593"/>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5777068" y="0"/>
              <a:ext cx="4108528" cy="4337218"/>
            </a:xfrm>
            <a:prstGeom prst="rect">
              <a:avLst/>
            </a:prstGeom>
          </p:spPr>
        </p:pic>
        <p:pic>
          <p:nvPicPr>
            <p:cNvPr id="6" name="Picture 6"/>
            <p:cNvPicPr>
              <a:picLocks noChangeAspect="1"/>
            </p:cNvPicPr>
            <p:nvPr/>
          </p:nvPicPr>
          <p:blipFill>
            <a:blip r:embed="rId6"/>
            <a:srcRect l="6631" r="33644"/>
            <a:stretch>
              <a:fillRect/>
            </a:stretch>
          </p:blipFill>
          <p:spPr>
            <a:xfrm>
              <a:off x="6142432" y="411921"/>
              <a:ext cx="3377800" cy="3538593"/>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2400196" y="101508"/>
              <a:ext cx="4108528" cy="4337218"/>
            </a:xfrm>
            <a:prstGeom prst="rect">
              <a:avLst/>
            </a:prstGeom>
          </p:spPr>
        </p:pic>
        <p:pic>
          <p:nvPicPr>
            <p:cNvPr id="8" name="Picture 8"/>
            <p:cNvPicPr>
              <a:picLocks noChangeAspect="1"/>
            </p:cNvPicPr>
            <p:nvPr/>
          </p:nvPicPr>
          <p:blipFill>
            <a:blip r:embed="rId7"/>
            <a:srcRect l="15125" t="15472" r="7367" b="12055"/>
            <a:stretch>
              <a:fillRect/>
            </a:stretch>
          </p:blipFill>
          <p:spPr>
            <a:xfrm>
              <a:off x="12752873" y="755773"/>
              <a:ext cx="3403175" cy="3182132"/>
            </a:xfrm>
            <a:prstGeom prst="rect">
              <a:avLst/>
            </a:prstGeom>
          </p:spPr>
        </p:pic>
        <p:pic>
          <p:nvPicPr>
            <p:cNvPr id="9" name="Picture 9"/>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8668591" y="114208"/>
              <a:ext cx="4108528" cy="4337218"/>
            </a:xfrm>
            <a:prstGeom prst="rect">
              <a:avLst/>
            </a:prstGeom>
          </p:spPr>
        </p:pic>
        <p:pic>
          <p:nvPicPr>
            <p:cNvPr id="10" name="Picture 10"/>
            <p:cNvPicPr>
              <a:picLocks noChangeAspect="1"/>
            </p:cNvPicPr>
            <p:nvPr/>
          </p:nvPicPr>
          <p:blipFill>
            <a:blip r:embed="rId8"/>
            <a:srcRect/>
            <a:stretch>
              <a:fillRect/>
            </a:stretch>
          </p:blipFill>
          <p:spPr>
            <a:xfrm>
              <a:off x="19126576" y="993094"/>
              <a:ext cx="3192558" cy="2554046"/>
            </a:xfrm>
            <a:prstGeom prst="rect">
              <a:avLst/>
            </a:prstGeom>
          </p:spPr>
        </p:pic>
        <p:pic>
          <p:nvPicPr>
            <p:cNvPr id="11" name="Picture 1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2820" y="114208"/>
              <a:ext cx="4108528" cy="4337218"/>
            </a:xfrm>
            <a:prstGeom prst="rect">
              <a:avLst/>
            </a:prstGeom>
          </p:spPr>
        </p:pic>
        <p:sp>
          <p:nvSpPr>
            <p:cNvPr id="12" name="TextBox 12"/>
            <p:cNvSpPr txBox="1"/>
            <p:nvPr/>
          </p:nvSpPr>
          <p:spPr>
            <a:xfrm>
              <a:off x="0" y="4672846"/>
              <a:ext cx="4395768" cy="1757481"/>
            </a:xfrm>
            <a:prstGeom prst="rect">
              <a:avLst/>
            </a:prstGeom>
          </p:spPr>
          <p:txBody>
            <a:bodyPr lIns="0" tIns="0" rIns="0" bIns="0" rtlCol="0" anchor="t">
              <a:spAutoFit/>
            </a:bodyPr>
            <a:lstStyle/>
            <a:p>
              <a:pPr algn="ctr">
                <a:lnSpc>
                  <a:spcPts val="3514"/>
                </a:lnSpc>
              </a:pPr>
              <a:r>
                <a:rPr lang="en-US" sz="2510">
                  <a:solidFill>
                    <a:srgbClr val="000000"/>
                  </a:solidFill>
                  <a:latin typeface="HK Grotesk Medium"/>
                </a:rPr>
                <a:t>ESP-WROOM-32</a:t>
              </a:r>
            </a:p>
            <a:p>
              <a:pPr algn="ctr">
                <a:lnSpc>
                  <a:spcPts val="3514"/>
                </a:lnSpc>
              </a:pPr>
              <a:r>
                <a:rPr lang="en-US" sz="2510">
                  <a:solidFill>
                    <a:srgbClr val="000000"/>
                  </a:solidFill>
                  <a:latin typeface="HK Grotesk Medium"/>
                </a:rPr>
                <a:t>WiFi-Bluetooth Module</a:t>
              </a:r>
            </a:p>
            <a:p>
              <a:pPr algn="ctr">
                <a:lnSpc>
                  <a:spcPts val="3514"/>
                </a:lnSpc>
                <a:spcBef>
                  <a:spcPct val="0"/>
                </a:spcBef>
              </a:pPr>
              <a:endParaRPr lang="en-US" sz="2510">
                <a:solidFill>
                  <a:srgbClr val="000000"/>
                </a:solidFill>
                <a:latin typeface="HK Grotesk Medium"/>
              </a:endParaRPr>
            </a:p>
          </p:txBody>
        </p:sp>
        <p:sp>
          <p:nvSpPr>
            <p:cNvPr id="13" name="TextBox 13"/>
            <p:cNvSpPr txBox="1"/>
            <p:nvPr/>
          </p:nvSpPr>
          <p:spPr>
            <a:xfrm>
              <a:off x="5624915" y="4568163"/>
              <a:ext cx="4260681" cy="1730947"/>
            </a:xfrm>
            <a:prstGeom prst="rect">
              <a:avLst/>
            </a:prstGeom>
          </p:spPr>
          <p:txBody>
            <a:bodyPr lIns="0" tIns="0" rIns="0" bIns="0" rtlCol="0" anchor="t">
              <a:spAutoFit/>
            </a:bodyPr>
            <a:lstStyle/>
            <a:p>
              <a:pPr algn="ctr">
                <a:lnSpc>
                  <a:spcPts val="3479"/>
                </a:lnSpc>
              </a:pPr>
              <a:r>
                <a:rPr lang="en-US" sz="2485">
                  <a:solidFill>
                    <a:srgbClr val="000000"/>
                  </a:solidFill>
                  <a:latin typeface="HK Grotesk Medium"/>
                </a:rPr>
                <a:t>BH-1750</a:t>
              </a:r>
            </a:p>
            <a:p>
              <a:pPr algn="ctr">
                <a:lnSpc>
                  <a:spcPts val="3479"/>
                </a:lnSpc>
              </a:pPr>
              <a:r>
                <a:rPr lang="en-US" sz="2485">
                  <a:solidFill>
                    <a:srgbClr val="000000"/>
                  </a:solidFill>
                  <a:latin typeface="HK Grotesk Medium"/>
                </a:rPr>
                <a:t>Light sensor</a:t>
              </a:r>
            </a:p>
            <a:p>
              <a:pPr algn="ctr">
                <a:lnSpc>
                  <a:spcPts val="3479"/>
                </a:lnSpc>
                <a:spcBef>
                  <a:spcPct val="0"/>
                </a:spcBef>
              </a:pPr>
              <a:endParaRPr lang="en-US" sz="2485">
                <a:solidFill>
                  <a:srgbClr val="000000"/>
                </a:solidFill>
                <a:latin typeface="HK Grotesk Medium"/>
              </a:endParaRPr>
            </a:p>
          </p:txBody>
        </p:sp>
        <p:sp>
          <p:nvSpPr>
            <p:cNvPr id="14" name="TextBox 14"/>
            <p:cNvSpPr txBox="1"/>
            <p:nvPr/>
          </p:nvSpPr>
          <p:spPr>
            <a:xfrm>
              <a:off x="18485284" y="4695129"/>
              <a:ext cx="4475141" cy="1692567"/>
            </a:xfrm>
            <a:prstGeom prst="rect">
              <a:avLst/>
            </a:prstGeom>
          </p:spPr>
          <p:txBody>
            <a:bodyPr lIns="0" tIns="0" rIns="0" bIns="0" rtlCol="0" anchor="t">
              <a:spAutoFit/>
            </a:bodyPr>
            <a:lstStyle/>
            <a:p>
              <a:pPr algn="ctr">
                <a:lnSpc>
                  <a:spcPts val="2612"/>
                </a:lnSpc>
              </a:pPr>
              <a:r>
                <a:rPr lang="en-US" sz="1866">
                  <a:solidFill>
                    <a:srgbClr val="000000"/>
                  </a:solidFill>
                  <a:latin typeface="Libre Baskerville Bold"/>
                </a:rPr>
                <a:t>DHT-11</a:t>
              </a:r>
            </a:p>
            <a:p>
              <a:pPr algn="ctr">
                <a:lnSpc>
                  <a:spcPts val="2612"/>
                </a:lnSpc>
              </a:pPr>
              <a:r>
                <a:rPr lang="en-US" sz="1866">
                  <a:solidFill>
                    <a:srgbClr val="000000"/>
                  </a:solidFill>
                  <a:latin typeface="Libre Baskerville Bold"/>
                </a:rPr>
                <a:t>Temperature &amp; Humidity sensor</a:t>
              </a:r>
            </a:p>
            <a:p>
              <a:pPr algn="ctr">
                <a:lnSpc>
                  <a:spcPts val="2612"/>
                </a:lnSpc>
                <a:spcBef>
                  <a:spcPct val="0"/>
                </a:spcBef>
              </a:pPr>
              <a:endParaRPr lang="en-US" sz="1866">
                <a:solidFill>
                  <a:srgbClr val="000000"/>
                </a:solidFill>
                <a:latin typeface="Libre Baskerville Bold"/>
              </a:endParaRPr>
            </a:p>
          </p:txBody>
        </p:sp>
        <p:sp>
          <p:nvSpPr>
            <p:cNvPr id="15" name="TextBox 15"/>
            <p:cNvSpPr txBox="1"/>
            <p:nvPr/>
          </p:nvSpPr>
          <p:spPr>
            <a:xfrm>
              <a:off x="12324119" y="4676079"/>
              <a:ext cx="4260681" cy="1141784"/>
            </a:xfrm>
            <a:prstGeom prst="rect">
              <a:avLst/>
            </a:prstGeom>
          </p:spPr>
          <p:txBody>
            <a:bodyPr lIns="0" tIns="0" rIns="0" bIns="0" rtlCol="0" anchor="t">
              <a:spAutoFit/>
            </a:bodyPr>
            <a:lstStyle/>
            <a:p>
              <a:pPr algn="ctr">
                <a:lnSpc>
                  <a:spcPts val="3479"/>
                </a:lnSpc>
              </a:pPr>
              <a:r>
                <a:rPr lang="en-US" sz="2485">
                  <a:solidFill>
                    <a:srgbClr val="000000"/>
                  </a:solidFill>
                  <a:latin typeface="HK Grotesk Medium"/>
                </a:rPr>
                <a:t>Ultrasonic sensor</a:t>
              </a:r>
            </a:p>
            <a:p>
              <a:pPr algn="ctr">
                <a:lnSpc>
                  <a:spcPts val="3479"/>
                </a:lnSpc>
                <a:spcBef>
                  <a:spcPct val="0"/>
                </a:spcBef>
              </a:pPr>
              <a:endParaRPr lang="en-US" sz="2485">
                <a:solidFill>
                  <a:srgbClr val="000000"/>
                </a:solidFill>
                <a:latin typeface="HK Grotesk Medium"/>
              </a:endParaRPr>
            </a:p>
          </p:txBody>
        </p:sp>
      </p:grpSp>
      <p:sp>
        <p:nvSpPr>
          <p:cNvPr id="16" name="TextBox 16"/>
          <p:cNvSpPr txBox="1"/>
          <p:nvPr/>
        </p:nvSpPr>
        <p:spPr>
          <a:xfrm>
            <a:off x="5324824" y="537527"/>
            <a:ext cx="6888956" cy="1812484"/>
          </a:xfrm>
          <a:prstGeom prst="rect">
            <a:avLst/>
          </a:prstGeom>
        </p:spPr>
        <p:txBody>
          <a:bodyPr lIns="0" tIns="0" rIns="0" bIns="0" rtlCol="0" anchor="t">
            <a:spAutoFit/>
          </a:bodyPr>
          <a:lstStyle/>
          <a:p>
            <a:pPr algn="ctr">
              <a:lnSpc>
                <a:spcPts val="7279"/>
              </a:lnSpc>
            </a:pPr>
            <a:r>
              <a:rPr lang="en-US" sz="5199" u="sng" dirty="0">
                <a:solidFill>
                  <a:srgbClr val="000000"/>
                </a:solidFill>
                <a:latin typeface="Libre Baskerville" panose="02000000000000000000" pitchFamily="2" charset="0"/>
              </a:rPr>
              <a:t>COMPONENTS USED </a:t>
            </a:r>
          </a:p>
        </p:txBody>
      </p:sp>
      <p:sp>
        <p:nvSpPr>
          <p:cNvPr id="17" name="TextBox 17"/>
          <p:cNvSpPr txBox="1"/>
          <p:nvPr/>
        </p:nvSpPr>
        <p:spPr>
          <a:xfrm>
            <a:off x="4634922" y="7133512"/>
            <a:ext cx="3938418" cy="2613400"/>
          </a:xfrm>
          <a:prstGeom prst="rect">
            <a:avLst/>
          </a:prstGeom>
        </p:spPr>
        <p:txBody>
          <a:bodyPr lIns="0" tIns="0" rIns="0" bIns="0" rtlCol="0" anchor="t">
            <a:spAutoFit/>
          </a:bodyPr>
          <a:lstStyle/>
          <a:p>
            <a:pPr marL="536560" lvl="1" indent="-268280">
              <a:lnSpc>
                <a:spcPts val="3479"/>
              </a:lnSpc>
              <a:buFont typeface="Arial"/>
              <a:buChar char="•"/>
            </a:pPr>
            <a:r>
              <a:rPr lang="en-US" sz="2485">
                <a:solidFill>
                  <a:srgbClr val="000000"/>
                </a:solidFill>
                <a:latin typeface="HK Grotesk Medium"/>
              </a:rPr>
              <a:t>Good for 20-80% humidity readings with 5% accuracy. </a:t>
            </a:r>
          </a:p>
          <a:p>
            <a:pPr marL="536560" lvl="1" indent="-268280">
              <a:lnSpc>
                <a:spcPts val="3479"/>
              </a:lnSpc>
              <a:buFont typeface="Arial"/>
              <a:buChar char="•"/>
            </a:pPr>
            <a:r>
              <a:rPr lang="en-US" sz="2485">
                <a:solidFill>
                  <a:srgbClr val="000000"/>
                </a:solidFill>
                <a:latin typeface="HK Grotesk Medium"/>
              </a:rPr>
              <a:t>Good for 0-50 °C temperature readings +/-2°C accuracy.</a:t>
            </a:r>
          </a:p>
        </p:txBody>
      </p:sp>
      <p:sp>
        <p:nvSpPr>
          <p:cNvPr id="18" name="TextBox 18"/>
          <p:cNvSpPr txBox="1"/>
          <p:nvPr/>
        </p:nvSpPr>
        <p:spPr>
          <a:xfrm>
            <a:off x="9628115" y="6942225"/>
            <a:ext cx="3643916" cy="2613400"/>
          </a:xfrm>
          <a:prstGeom prst="rect">
            <a:avLst/>
          </a:prstGeom>
        </p:spPr>
        <p:txBody>
          <a:bodyPr lIns="0" tIns="0" rIns="0" bIns="0" rtlCol="0" anchor="t">
            <a:spAutoFit/>
          </a:bodyPr>
          <a:lstStyle/>
          <a:p>
            <a:pPr marL="536560" lvl="1" indent="-268280">
              <a:lnSpc>
                <a:spcPts val="3479"/>
              </a:lnSpc>
              <a:buFont typeface="Arial"/>
              <a:buChar char="•"/>
            </a:pPr>
            <a:r>
              <a:rPr lang="en-US" sz="2485">
                <a:solidFill>
                  <a:srgbClr val="000000"/>
                </a:solidFill>
                <a:latin typeface="HK Grotesk Medium"/>
              </a:rPr>
              <a:t>Low Resolution Mode: 4lx. </a:t>
            </a:r>
          </a:p>
          <a:p>
            <a:pPr marL="536560" lvl="1" indent="-268280">
              <a:lnSpc>
                <a:spcPts val="3479"/>
              </a:lnSpc>
              <a:buFont typeface="Arial"/>
              <a:buChar char="•"/>
            </a:pPr>
            <a:r>
              <a:rPr lang="en-US" sz="2485">
                <a:solidFill>
                  <a:srgbClr val="000000"/>
                </a:solidFill>
                <a:latin typeface="HK Grotesk Medium"/>
              </a:rPr>
              <a:t>Has a light noise rejection function of around 50Hz to 60Hz. </a:t>
            </a:r>
          </a:p>
        </p:txBody>
      </p:sp>
      <p:sp>
        <p:nvSpPr>
          <p:cNvPr id="19" name="TextBox 19"/>
          <p:cNvSpPr txBox="1"/>
          <p:nvPr/>
        </p:nvSpPr>
        <p:spPr>
          <a:xfrm>
            <a:off x="14329306" y="7380375"/>
            <a:ext cx="3188369" cy="2175250"/>
          </a:xfrm>
          <a:prstGeom prst="rect">
            <a:avLst/>
          </a:prstGeom>
        </p:spPr>
        <p:txBody>
          <a:bodyPr lIns="0" tIns="0" rIns="0" bIns="0" rtlCol="0" anchor="t">
            <a:spAutoFit/>
          </a:bodyPr>
          <a:lstStyle/>
          <a:p>
            <a:pPr marL="536560" lvl="1" indent="-268280">
              <a:lnSpc>
                <a:spcPts val="3479"/>
              </a:lnSpc>
              <a:buFont typeface="Arial"/>
              <a:buChar char="•"/>
            </a:pPr>
            <a:r>
              <a:rPr lang="en-US" sz="2485">
                <a:solidFill>
                  <a:srgbClr val="000000"/>
                </a:solidFill>
                <a:latin typeface="HK Grotesk Medium"/>
              </a:rPr>
              <a:t>Ranging Distance : 3cm – 350cm. </a:t>
            </a:r>
          </a:p>
          <a:p>
            <a:pPr marL="536560" lvl="1" indent="-268280">
              <a:lnSpc>
                <a:spcPts val="3479"/>
              </a:lnSpc>
              <a:buFont typeface="Arial"/>
              <a:buChar char="•"/>
            </a:pPr>
            <a:r>
              <a:rPr lang="en-US" sz="2485">
                <a:solidFill>
                  <a:srgbClr val="000000"/>
                </a:solidFill>
                <a:latin typeface="HK Grotesk Medium"/>
              </a:rPr>
              <a:t>Resolution: 1cm. </a:t>
            </a:r>
          </a:p>
          <a:p>
            <a:pPr marL="536560" lvl="1" indent="-268280">
              <a:lnSpc>
                <a:spcPts val="3479"/>
              </a:lnSpc>
              <a:buFont typeface="Arial"/>
              <a:buChar char="•"/>
            </a:pPr>
            <a:r>
              <a:rPr lang="en-US" sz="2485">
                <a:solidFill>
                  <a:srgbClr val="000000"/>
                </a:solidFill>
                <a:latin typeface="HK Grotesk Medium"/>
              </a:rPr>
              <a:t>Measuring angle: 15°</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505540" y="2682613"/>
            <a:ext cx="3081396" cy="3252913"/>
          </a:xfrm>
          <a:prstGeom prst="rect">
            <a:avLst/>
          </a:prstGeom>
        </p:spPr>
      </p:pic>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813062" y="2682613"/>
            <a:ext cx="3081396" cy="3252913"/>
          </a:xfrm>
          <a:prstGeom prst="rect">
            <a:avLst/>
          </a:prstGeom>
        </p:spPr>
      </p:pic>
      <p:pic>
        <p:nvPicPr>
          <p:cNvPr id="5" name="Picture 5"/>
          <p:cNvPicPr>
            <a:picLocks noChangeAspect="1"/>
          </p:cNvPicPr>
          <p:nvPr/>
        </p:nvPicPr>
        <p:blipFill>
          <a:blip r:embed="rId5"/>
          <a:srcRect/>
          <a:stretch>
            <a:fillRect/>
          </a:stretch>
        </p:blipFill>
        <p:spPr>
          <a:xfrm>
            <a:off x="2151396" y="3182837"/>
            <a:ext cx="2404727" cy="2404727"/>
          </a:xfrm>
          <a:prstGeom prst="rect">
            <a:avLst/>
          </a:prstGeom>
        </p:spPr>
      </p:pic>
      <p:pic>
        <p:nvPicPr>
          <p:cNvPr id="6" name="Picture 6"/>
          <p:cNvPicPr>
            <a:picLocks noChangeAspect="1"/>
          </p:cNvPicPr>
          <p:nvPr/>
        </p:nvPicPr>
        <p:blipFill>
          <a:blip r:embed="rId6"/>
          <a:srcRect/>
          <a:stretch>
            <a:fillRect/>
          </a:stretch>
        </p:blipFill>
        <p:spPr>
          <a:xfrm>
            <a:off x="7877145" y="3182837"/>
            <a:ext cx="2366891" cy="2366891"/>
          </a:xfrm>
          <a:prstGeom prst="rect">
            <a:avLst/>
          </a:prstGeom>
        </p:spPr>
      </p:pic>
      <p:sp>
        <p:nvSpPr>
          <p:cNvPr id="7" name="TextBox 7"/>
          <p:cNvSpPr txBox="1"/>
          <p:nvPr/>
        </p:nvSpPr>
        <p:spPr>
          <a:xfrm>
            <a:off x="1597632" y="6172960"/>
            <a:ext cx="3296826" cy="886061"/>
          </a:xfrm>
          <a:prstGeom prst="rect">
            <a:avLst/>
          </a:prstGeom>
        </p:spPr>
        <p:txBody>
          <a:bodyPr lIns="0" tIns="0" rIns="0" bIns="0" rtlCol="0" anchor="t">
            <a:spAutoFit/>
          </a:bodyPr>
          <a:lstStyle/>
          <a:p>
            <a:pPr algn="ctr">
              <a:lnSpc>
                <a:spcPts val="3514"/>
              </a:lnSpc>
            </a:pPr>
            <a:r>
              <a:rPr lang="en-US" sz="2510">
                <a:solidFill>
                  <a:srgbClr val="000000"/>
                </a:solidFill>
                <a:latin typeface="HK Grotesk Medium"/>
              </a:rPr>
              <a:t>Jumper Wires</a:t>
            </a:r>
          </a:p>
          <a:p>
            <a:pPr algn="ctr">
              <a:lnSpc>
                <a:spcPts val="3514"/>
              </a:lnSpc>
              <a:spcBef>
                <a:spcPct val="0"/>
              </a:spcBef>
            </a:pPr>
            <a:endParaRPr lang="en-US" sz="2510">
              <a:solidFill>
                <a:srgbClr val="000000"/>
              </a:solidFill>
              <a:latin typeface="HK Grotesk Medium"/>
            </a:endParaRPr>
          </a:p>
        </p:txBody>
      </p:sp>
      <p:sp>
        <p:nvSpPr>
          <p:cNvPr id="8" name="TextBox 8"/>
          <p:cNvSpPr txBox="1"/>
          <p:nvPr/>
        </p:nvSpPr>
        <p:spPr>
          <a:xfrm>
            <a:off x="7391425" y="6096829"/>
            <a:ext cx="3195511" cy="426372"/>
          </a:xfrm>
          <a:prstGeom prst="rect">
            <a:avLst/>
          </a:prstGeom>
        </p:spPr>
        <p:txBody>
          <a:bodyPr lIns="0" tIns="0" rIns="0" bIns="0" rtlCol="0" anchor="t">
            <a:spAutoFit/>
          </a:bodyPr>
          <a:lstStyle/>
          <a:p>
            <a:pPr algn="ctr">
              <a:lnSpc>
                <a:spcPts val="3479"/>
              </a:lnSpc>
              <a:spcBef>
                <a:spcPct val="0"/>
              </a:spcBef>
            </a:pPr>
            <a:r>
              <a:rPr lang="en-US" sz="2485">
                <a:solidFill>
                  <a:srgbClr val="000000"/>
                </a:solidFill>
                <a:latin typeface="HK Grotesk Medium"/>
              </a:rPr>
              <a:t>Breadboards</a:t>
            </a:r>
          </a:p>
        </p:txBody>
      </p:sp>
      <p:grpSp>
        <p:nvGrpSpPr>
          <p:cNvPr id="9" name="Group 9"/>
          <p:cNvGrpSpPr/>
          <p:nvPr/>
        </p:nvGrpSpPr>
        <p:grpSpPr>
          <a:xfrm>
            <a:off x="13253466" y="2732128"/>
            <a:ext cx="3356356" cy="3741559"/>
            <a:chOff x="0" y="0"/>
            <a:chExt cx="4475141" cy="4988745"/>
          </a:xfrm>
        </p:grpSpPr>
        <p:pic>
          <p:nvPicPr>
            <p:cNvPr id="10" name="Picture 10"/>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83306" y="0"/>
              <a:ext cx="4108528" cy="4337218"/>
            </a:xfrm>
            <a:prstGeom prst="rect">
              <a:avLst/>
            </a:prstGeom>
          </p:spPr>
        </p:pic>
        <p:pic>
          <p:nvPicPr>
            <p:cNvPr id="11" name="Picture 11"/>
            <p:cNvPicPr>
              <a:picLocks noChangeAspect="1"/>
            </p:cNvPicPr>
            <p:nvPr/>
          </p:nvPicPr>
          <p:blipFill>
            <a:blip r:embed="rId7"/>
            <a:srcRect/>
            <a:stretch>
              <a:fillRect/>
            </a:stretch>
          </p:blipFill>
          <p:spPr>
            <a:xfrm>
              <a:off x="695117" y="518269"/>
              <a:ext cx="3084906" cy="3072263"/>
            </a:xfrm>
            <a:prstGeom prst="rect">
              <a:avLst/>
            </a:prstGeom>
          </p:spPr>
        </p:pic>
        <p:sp>
          <p:nvSpPr>
            <p:cNvPr id="12" name="TextBox 12"/>
            <p:cNvSpPr txBox="1"/>
            <p:nvPr/>
          </p:nvSpPr>
          <p:spPr>
            <a:xfrm>
              <a:off x="0" y="4580921"/>
              <a:ext cx="4475141" cy="407825"/>
            </a:xfrm>
            <a:prstGeom prst="rect">
              <a:avLst/>
            </a:prstGeom>
          </p:spPr>
          <p:txBody>
            <a:bodyPr lIns="0" tIns="0" rIns="0" bIns="0" rtlCol="0" anchor="t">
              <a:spAutoFit/>
            </a:bodyPr>
            <a:lstStyle/>
            <a:p>
              <a:pPr algn="ctr">
                <a:lnSpc>
                  <a:spcPts val="2612"/>
                </a:lnSpc>
                <a:spcBef>
                  <a:spcPct val="0"/>
                </a:spcBef>
              </a:pPr>
              <a:r>
                <a:rPr lang="en-US" sz="1866">
                  <a:solidFill>
                    <a:srgbClr val="000000"/>
                  </a:solidFill>
                  <a:latin typeface="Libre Baskerville"/>
                </a:rPr>
                <a:t>LEDs</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grpSp>
        <p:nvGrpSpPr>
          <p:cNvPr id="3" name="Group 3"/>
          <p:cNvGrpSpPr/>
          <p:nvPr/>
        </p:nvGrpSpPr>
        <p:grpSpPr>
          <a:xfrm>
            <a:off x="6304448" y="2121432"/>
            <a:ext cx="4560957" cy="6265448"/>
            <a:chOff x="0" y="0"/>
            <a:chExt cx="1201240" cy="1650159"/>
          </a:xfrm>
        </p:grpSpPr>
        <p:sp>
          <p:nvSpPr>
            <p:cNvPr id="4" name="Freeform 4"/>
            <p:cNvSpPr/>
            <p:nvPr/>
          </p:nvSpPr>
          <p:spPr>
            <a:xfrm>
              <a:off x="0" y="0"/>
              <a:ext cx="1201240" cy="1650159"/>
            </a:xfrm>
            <a:custGeom>
              <a:avLst/>
              <a:gdLst/>
              <a:ahLst/>
              <a:cxnLst/>
              <a:rect l="l" t="t" r="r" b="b"/>
              <a:pathLst>
                <a:path w="1201240" h="1650159">
                  <a:moveTo>
                    <a:pt x="0" y="0"/>
                  </a:moveTo>
                  <a:lnTo>
                    <a:pt x="1201240" y="0"/>
                  </a:lnTo>
                  <a:lnTo>
                    <a:pt x="1201240" y="1650159"/>
                  </a:lnTo>
                  <a:lnTo>
                    <a:pt x="0" y="1650159"/>
                  </a:lnTo>
                  <a:close/>
                </a:path>
              </a:pathLst>
            </a:custGeom>
            <a:solidFill>
              <a:srgbClr val="10154D"/>
            </a:solidFill>
          </p:spPr>
        </p:sp>
        <p:sp>
          <p:nvSpPr>
            <p:cNvPr id="5" name="TextBox 5"/>
            <p:cNvSpPr txBox="1"/>
            <p:nvPr/>
          </p:nvSpPr>
          <p:spPr>
            <a:xfrm>
              <a:off x="0" y="-47625"/>
              <a:ext cx="812800" cy="860425"/>
            </a:xfrm>
            <a:prstGeom prst="rect">
              <a:avLst/>
            </a:prstGeom>
          </p:spPr>
          <p:txBody>
            <a:bodyPr lIns="50800" tIns="50800" rIns="50800" bIns="50800" rtlCol="0" anchor="ctr"/>
            <a:lstStyle/>
            <a:p>
              <a:pPr algn="ctr">
                <a:lnSpc>
                  <a:spcPts val="3479"/>
                </a:lnSpc>
              </a:pPr>
              <a:endParaRPr/>
            </a:p>
          </p:txBody>
        </p:sp>
      </p:grpSp>
      <p:grpSp>
        <p:nvGrpSpPr>
          <p:cNvPr id="6" name="Group 6"/>
          <p:cNvGrpSpPr/>
          <p:nvPr/>
        </p:nvGrpSpPr>
        <p:grpSpPr>
          <a:xfrm>
            <a:off x="1028700" y="5770018"/>
            <a:ext cx="2950029" cy="1344386"/>
            <a:chOff x="0" y="0"/>
            <a:chExt cx="776962" cy="354077"/>
          </a:xfrm>
        </p:grpSpPr>
        <p:sp>
          <p:nvSpPr>
            <p:cNvPr id="7" name="Freeform 7"/>
            <p:cNvSpPr/>
            <p:nvPr/>
          </p:nvSpPr>
          <p:spPr>
            <a:xfrm>
              <a:off x="0" y="0"/>
              <a:ext cx="776962" cy="354077"/>
            </a:xfrm>
            <a:custGeom>
              <a:avLst/>
              <a:gdLst/>
              <a:ahLst/>
              <a:cxnLst/>
              <a:rect l="l" t="t" r="r" b="b"/>
              <a:pathLst>
                <a:path w="776962" h="354077">
                  <a:moveTo>
                    <a:pt x="133842" y="0"/>
                  </a:moveTo>
                  <a:lnTo>
                    <a:pt x="643120" y="0"/>
                  </a:lnTo>
                  <a:cubicBezTo>
                    <a:pt x="717039" y="0"/>
                    <a:pt x="776962" y="59923"/>
                    <a:pt x="776962" y="133842"/>
                  </a:cubicBezTo>
                  <a:lnTo>
                    <a:pt x="776962" y="220235"/>
                  </a:lnTo>
                  <a:cubicBezTo>
                    <a:pt x="776962" y="294154"/>
                    <a:pt x="717039" y="354077"/>
                    <a:pt x="643120" y="354077"/>
                  </a:cubicBezTo>
                  <a:lnTo>
                    <a:pt x="133842" y="354077"/>
                  </a:lnTo>
                  <a:cubicBezTo>
                    <a:pt x="59923" y="354077"/>
                    <a:pt x="0" y="294154"/>
                    <a:pt x="0" y="220235"/>
                  </a:cubicBezTo>
                  <a:lnTo>
                    <a:pt x="0" y="133842"/>
                  </a:lnTo>
                  <a:cubicBezTo>
                    <a:pt x="0" y="59923"/>
                    <a:pt x="59923" y="0"/>
                    <a:pt x="133842" y="0"/>
                  </a:cubicBezTo>
                  <a:close/>
                </a:path>
              </a:pathLst>
            </a:custGeom>
            <a:solidFill>
              <a:srgbClr val="10154D"/>
            </a:solidFill>
          </p:spPr>
        </p:sp>
        <p:sp>
          <p:nvSpPr>
            <p:cNvPr id="8" name="TextBox 8"/>
            <p:cNvSpPr txBox="1"/>
            <p:nvPr/>
          </p:nvSpPr>
          <p:spPr>
            <a:xfrm>
              <a:off x="0" y="-47625"/>
              <a:ext cx="812800" cy="860425"/>
            </a:xfrm>
            <a:prstGeom prst="rect">
              <a:avLst/>
            </a:prstGeom>
          </p:spPr>
          <p:txBody>
            <a:bodyPr lIns="50800" tIns="50800" rIns="50800" bIns="50800" rtlCol="0" anchor="ctr"/>
            <a:lstStyle/>
            <a:p>
              <a:pPr algn="ctr">
                <a:lnSpc>
                  <a:spcPts val="3479"/>
                </a:lnSpc>
              </a:pPr>
              <a:endParaRPr/>
            </a:p>
          </p:txBody>
        </p:sp>
      </p:grpSp>
      <p:grpSp>
        <p:nvGrpSpPr>
          <p:cNvPr id="9" name="Group 9"/>
          <p:cNvGrpSpPr/>
          <p:nvPr/>
        </p:nvGrpSpPr>
        <p:grpSpPr>
          <a:xfrm>
            <a:off x="1334861" y="2409870"/>
            <a:ext cx="2337707" cy="2337707"/>
            <a:chOff x="0" y="0"/>
            <a:chExt cx="812800" cy="812800"/>
          </a:xfrm>
        </p:grpSpPr>
        <p:sp>
          <p:nvSpPr>
            <p:cNvPr id="10" name="Freeform 10"/>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0154D"/>
            </a:solidFill>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479"/>
                </a:lnSpc>
              </a:pPr>
              <a:endParaRPr/>
            </a:p>
          </p:txBody>
        </p:sp>
      </p:grpSp>
      <p:grpSp>
        <p:nvGrpSpPr>
          <p:cNvPr id="12" name="Group 12"/>
          <p:cNvGrpSpPr/>
          <p:nvPr/>
        </p:nvGrpSpPr>
        <p:grpSpPr>
          <a:xfrm>
            <a:off x="13003532" y="2584450"/>
            <a:ext cx="4021092" cy="2163128"/>
            <a:chOff x="0" y="0"/>
            <a:chExt cx="1059053" cy="569713"/>
          </a:xfrm>
        </p:grpSpPr>
        <p:sp>
          <p:nvSpPr>
            <p:cNvPr id="13" name="Freeform 13"/>
            <p:cNvSpPr/>
            <p:nvPr/>
          </p:nvSpPr>
          <p:spPr>
            <a:xfrm>
              <a:off x="0" y="0"/>
              <a:ext cx="1059053" cy="569713"/>
            </a:xfrm>
            <a:custGeom>
              <a:avLst/>
              <a:gdLst/>
              <a:ahLst/>
              <a:cxnLst/>
              <a:rect l="l" t="t" r="r" b="b"/>
              <a:pathLst>
                <a:path w="1059053" h="569713">
                  <a:moveTo>
                    <a:pt x="98192" y="0"/>
                  </a:moveTo>
                  <a:lnTo>
                    <a:pt x="960862" y="0"/>
                  </a:lnTo>
                  <a:cubicBezTo>
                    <a:pt x="1015091" y="0"/>
                    <a:pt x="1059053" y="43962"/>
                    <a:pt x="1059053" y="98192"/>
                  </a:cubicBezTo>
                  <a:lnTo>
                    <a:pt x="1059053" y="471521"/>
                  </a:lnTo>
                  <a:cubicBezTo>
                    <a:pt x="1059053" y="525751"/>
                    <a:pt x="1015091" y="569713"/>
                    <a:pt x="960862" y="569713"/>
                  </a:cubicBezTo>
                  <a:lnTo>
                    <a:pt x="98192" y="569713"/>
                  </a:lnTo>
                  <a:cubicBezTo>
                    <a:pt x="43962" y="569713"/>
                    <a:pt x="0" y="525751"/>
                    <a:pt x="0" y="471521"/>
                  </a:cubicBezTo>
                  <a:lnTo>
                    <a:pt x="0" y="98192"/>
                  </a:lnTo>
                  <a:cubicBezTo>
                    <a:pt x="0" y="43962"/>
                    <a:pt x="43962" y="0"/>
                    <a:pt x="98192" y="0"/>
                  </a:cubicBezTo>
                  <a:close/>
                </a:path>
              </a:pathLst>
            </a:custGeom>
            <a:solidFill>
              <a:srgbClr val="10154D"/>
            </a:solidFill>
          </p:spPr>
        </p:sp>
        <p:sp>
          <p:nvSpPr>
            <p:cNvPr id="14" name="TextBox 14"/>
            <p:cNvSpPr txBox="1"/>
            <p:nvPr/>
          </p:nvSpPr>
          <p:spPr>
            <a:xfrm>
              <a:off x="0" y="-47625"/>
              <a:ext cx="812800" cy="860425"/>
            </a:xfrm>
            <a:prstGeom prst="rect">
              <a:avLst/>
            </a:prstGeom>
          </p:spPr>
          <p:txBody>
            <a:bodyPr lIns="50800" tIns="50800" rIns="50800" bIns="50800" rtlCol="0" anchor="ctr"/>
            <a:lstStyle/>
            <a:p>
              <a:pPr algn="ctr">
                <a:lnSpc>
                  <a:spcPts val="3479"/>
                </a:lnSpc>
              </a:pPr>
              <a:endParaRPr/>
            </a:p>
          </p:txBody>
        </p:sp>
      </p:grpSp>
      <p:sp>
        <p:nvSpPr>
          <p:cNvPr id="15" name="TextBox 15"/>
          <p:cNvSpPr txBox="1"/>
          <p:nvPr/>
        </p:nvSpPr>
        <p:spPr>
          <a:xfrm>
            <a:off x="1334861" y="2993253"/>
            <a:ext cx="2337707" cy="1180465"/>
          </a:xfrm>
          <a:prstGeom prst="rect">
            <a:avLst/>
          </a:prstGeom>
        </p:spPr>
        <p:txBody>
          <a:bodyPr lIns="0" tIns="0" rIns="0" bIns="0" rtlCol="0" anchor="t">
            <a:spAutoFit/>
          </a:bodyPr>
          <a:lstStyle/>
          <a:p>
            <a:pPr algn="ctr">
              <a:lnSpc>
                <a:spcPts val="4759"/>
              </a:lnSpc>
            </a:pPr>
            <a:r>
              <a:rPr lang="en-US" sz="3399">
                <a:solidFill>
                  <a:srgbClr val="FFFFFF"/>
                </a:solidFill>
                <a:latin typeface="Canva Sans"/>
              </a:rPr>
              <a:t>Ultrasonic</a:t>
            </a:r>
          </a:p>
          <a:p>
            <a:pPr algn="ctr">
              <a:lnSpc>
                <a:spcPts val="4759"/>
              </a:lnSpc>
            </a:pPr>
            <a:r>
              <a:rPr lang="en-US" sz="3399">
                <a:solidFill>
                  <a:srgbClr val="FFFFFF"/>
                </a:solidFill>
                <a:latin typeface="Canva Sans"/>
              </a:rPr>
              <a:t>sensor</a:t>
            </a:r>
          </a:p>
        </p:txBody>
      </p:sp>
      <p:sp>
        <p:nvSpPr>
          <p:cNvPr id="16" name="TextBox 16"/>
          <p:cNvSpPr txBox="1"/>
          <p:nvPr/>
        </p:nvSpPr>
        <p:spPr>
          <a:xfrm>
            <a:off x="1028700" y="5818641"/>
            <a:ext cx="2950029" cy="1180465"/>
          </a:xfrm>
          <a:prstGeom prst="rect">
            <a:avLst/>
          </a:prstGeom>
        </p:spPr>
        <p:txBody>
          <a:bodyPr lIns="0" tIns="0" rIns="0" bIns="0" rtlCol="0" anchor="t">
            <a:spAutoFit/>
          </a:bodyPr>
          <a:lstStyle/>
          <a:p>
            <a:pPr algn="ctr">
              <a:lnSpc>
                <a:spcPts val="4759"/>
              </a:lnSpc>
            </a:pPr>
            <a:r>
              <a:rPr lang="en-US" sz="3399">
                <a:solidFill>
                  <a:srgbClr val="FFFFFF"/>
                </a:solidFill>
                <a:latin typeface="Canva Sans"/>
              </a:rPr>
              <a:t>Light sensor</a:t>
            </a:r>
          </a:p>
          <a:p>
            <a:pPr algn="ctr">
              <a:lnSpc>
                <a:spcPts val="4759"/>
              </a:lnSpc>
            </a:pPr>
            <a:r>
              <a:rPr lang="en-US" sz="3399">
                <a:solidFill>
                  <a:srgbClr val="FFFFFF"/>
                </a:solidFill>
                <a:latin typeface="Canva Sans"/>
              </a:rPr>
              <a:t>(BH-1750)</a:t>
            </a:r>
          </a:p>
        </p:txBody>
      </p:sp>
      <p:sp>
        <p:nvSpPr>
          <p:cNvPr id="17" name="TextBox 17"/>
          <p:cNvSpPr txBox="1"/>
          <p:nvPr/>
        </p:nvSpPr>
        <p:spPr>
          <a:xfrm>
            <a:off x="13258229" y="2731315"/>
            <a:ext cx="3511699" cy="1780540"/>
          </a:xfrm>
          <a:prstGeom prst="rect">
            <a:avLst/>
          </a:prstGeom>
        </p:spPr>
        <p:txBody>
          <a:bodyPr lIns="0" tIns="0" rIns="0" bIns="0" rtlCol="0" anchor="t">
            <a:spAutoFit/>
          </a:bodyPr>
          <a:lstStyle/>
          <a:p>
            <a:pPr algn="ctr">
              <a:lnSpc>
                <a:spcPts val="4759"/>
              </a:lnSpc>
            </a:pPr>
            <a:r>
              <a:rPr lang="en-US" sz="3399">
                <a:solidFill>
                  <a:srgbClr val="FFFFFF"/>
                </a:solidFill>
                <a:latin typeface="Canva Sans"/>
              </a:rPr>
              <a:t>Temperature and humidity sensor(DHT-11)</a:t>
            </a:r>
          </a:p>
        </p:txBody>
      </p:sp>
      <p:sp>
        <p:nvSpPr>
          <p:cNvPr id="18" name="TextBox 18"/>
          <p:cNvSpPr txBox="1"/>
          <p:nvPr/>
        </p:nvSpPr>
        <p:spPr>
          <a:xfrm>
            <a:off x="7458119" y="4767625"/>
            <a:ext cx="2253615" cy="887095"/>
          </a:xfrm>
          <a:prstGeom prst="rect">
            <a:avLst/>
          </a:prstGeom>
        </p:spPr>
        <p:txBody>
          <a:bodyPr lIns="0" tIns="0" rIns="0" bIns="0" rtlCol="0" anchor="t">
            <a:spAutoFit/>
          </a:bodyPr>
          <a:lstStyle/>
          <a:p>
            <a:pPr algn="ctr">
              <a:lnSpc>
                <a:spcPts val="7279"/>
              </a:lnSpc>
            </a:pPr>
            <a:r>
              <a:rPr lang="en-US" sz="5199">
                <a:solidFill>
                  <a:srgbClr val="FFFFFF"/>
                </a:solidFill>
                <a:latin typeface="Canva Sans Bold"/>
              </a:rPr>
              <a:t>ESP-32</a:t>
            </a:r>
          </a:p>
        </p:txBody>
      </p:sp>
      <p:sp>
        <p:nvSpPr>
          <p:cNvPr id="19" name="AutoShape 19"/>
          <p:cNvSpPr/>
          <p:nvPr/>
        </p:nvSpPr>
        <p:spPr>
          <a:xfrm>
            <a:off x="3672568" y="3578723"/>
            <a:ext cx="2631880" cy="0"/>
          </a:xfrm>
          <a:prstGeom prst="line">
            <a:avLst/>
          </a:prstGeom>
          <a:ln w="76200" cap="rnd">
            <a:solidFill>
              <a:srgbClr val="000000"/>
            </a:solidFill>
            <a:prstDash val="solid"/>
            <a:headEnd type="none" w="sm" len="sm"/>
            <a:tailEnd type="arrow" w="med" len="sm"/>
          </a:ln>
        </p:spPr>
      </p:sp>
      <p:sp>
        <p:nvSpPr>
          <p:cNvPr id="20" name="AutoShape 20"/>
          <p:cNvSpPr/>
          <p:nvPr/>
        </p:nvSpPr>
        <p:spPr>
          <a:xfrm>
            <a:off x="3978729" y="6442211"/>
            <a:ext cx="2325719" cy="0"/>
          </a:xfrm>
          <a:prstGeom prst="line">
            <a:avLst/>
          </a:prstGeom>
          <a:ln w="76200" cap="rnd">
            <a:solidFill>
              <a:srgbClr val="000000"/>
            </a:solidFill>
            <a:prstDash val="solid"/>
            <a:headEnd type="none" w="sm" len="sm"/>
            <a:tailEnd type="arrow" w="med" len="sm"/>
          </a:ln>
        </p:spPr>
      </p:sp>
      <p:grpSp>
        <p:nvGrpSpPr>
          <p:cNvPr id="21" name="Group 21"/>
          <p:cNvGrpSpPr/>
          <p:nvPr/>
        </p:nvGrpSpPr>
        <p:grpSpPr>
          <a:xfrm>
            <a:off x="13003532" y="5654720"/>
            <a:ext cx="2397941" cy="2397941"/>
            <a:chOff x="0" y="0"/>
            <a:chExt cx="812800" cy="812800"/>
          </a:xfrm>
        </p:grpSpPr>
        <p:sp>
          <p:nvSpPr>
            <p:cNvPr id="22" name="Freeform 22"/>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0154D"/>
            </a:solidFill>
          </p:spPr>
        </p:sp>
        <p:sp>
          <p:nvSpPr>
            <p:cNvPr id="23" name="TextBox 23"/>
            <p:cNvSpPr txBox="1"/>
            <p:nvPr/>
          </p:nvSpPr>
          <p:spPr>
            <a:xfrm>
              <a:off x="76200" y="-9525"/>
              <a:ext cx="660400" cy="746125"/>
            </a:xfrm>
            <a:prstGeom prst="rect">
              <a:avLst/>
            </a:prstGeom>
          </p:spPr>
          <p:txBody>
            <a:bodyPr lIns="50800" tIns="50800" rIns="50800" bIns="50800" rtlCol="0" anchor="ctr"/>
            <a:lstStyle/>
            <a:p>
              <a:pPr algn="ctr">
                <a:lnSpc>
                  <a:spcPts val="4480"/>
                </a:lnSpc>
              </a:pPr>
              <a:r>
                <a:rPr lang="en-US" sz="3200">
                  <a:solidFill>
                    <a:srgbClr val="FFFFFF"/>
                  </a:solidFill>
                  <a:latin typeface="Arimo"/>
                </a:rPr>
                <a:t>Blynk App</a:t>
              </a:r>
            </a:p>
          </p:txBody>
        </p:sp>
      </p:grpSp>
      <p:sp>
        <p:nvSpPr>
          <p:cNvPr id="24" name="AutoShape 24"/>
          <p:cNvSpPr/>
          <p:nvPr/>
        </p:nvSpPr>
        <p:spPr>
          <a:xfrm>
            <a:off x="10865405" y="6853691"/>
            <a:ext cx="2138127" cy="0"/>
          </a:xfrm>
          <a:prstGeom prst="line">
            <a:avLst/>
          </a:prstGeom>
          <a:ln w="76200" cap="flat">
            <a:solidFill>
              <a:srgbClr val="000000"/>
            </a:solidFill>
            <a:prstDash val="solid"/>
            <a:headEnd type="triangle" w="lg" len="med"/>
            <a:tailEnd type="arrow" w="med" len="sm"/>
          </a:ln>
        </p:spPr>
      </p:sp>
      <p:sp>
        <p:nvSpPr>
          <p:cNvPr id="25" name="AutoShape 25"/>
          <p:cNvSpPr/>
          <p:nvPr/>
        </p:nvSpPr>
        <p:spPr>
          <a:xfrm rot="10799999">
            <a:off x="10865405" y="3540623"/>
            <a:ext cx="2138127" cy="0"/>
          </a:xfrm>
          <a:prstGeom prst="line">
            <a:avLst/>
          </a:prstGeom>
          <a:ln w="76200" cap="rnd">
            <a:solidFill>
              <a:srgbClr val="000000"/>
            </a:solidFill>
            <a:prstDash val="solid"/>
            <a:headEnd type="none" w="sm" len="sm"/>
            <a:tailEnd type="arrow" w="med" len="sm"/>
          </a:ln>
        </p:spPr>
      </p:sp>
      <p:sp>
        <p:nvSpPr>
          <p:cNvPr id="26" name="TextBox 26"/>
          <p:cNvSpPr txBox="1"/>
          <p:nvPr/>
        </p:nvSpPr>
        <p:spPr>
          <a:xfrm>
            <a:off x="4419600" y="537527"/>
            <a:ext cx="7144754" cy="876330"/>
          </a:xfrm>
          <a:prstGeom prst="rect">
            <a:avLst/>
          </a:prstGeom>
        </p:spPr>
        <p:txBody>
          <a:bodyPr wrap="square" lIns="0" tIns="0" rIns="0" bIns="0" rtlCol="0" anchor="t">
            <a:spAutoFit/>
          </a:bodyPr>
          <a:lstStyle/>
          <a:p>
            <a:pPr algn="ctr">
              <a:lnSpc>
                <a:spcPts val="7279"/>
              </a:lnSpc>
            </a:pPr>
            <a:r>
              <a:rPr lang="en-US" sz="5199" u="sng" dirty="0">
                <a:solidFill>
                  <a:srgbClr val="000000"/>
                </a:solidFill>
                <a:latin typeface="Libre Baskerville" panose="02000000000000000000" pitchFamily="2" charset="0"/>
              </a:rPr>
              <a:t>BLOCK DIAGRAM</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sp>
        <p:nvSpPr>
          <p:cNvPr id="3" name="TextBox 3"/>
          <p:cNvSpPr txBox="1"/>
          <p:nvPr/>
        </p:nvSpPr>
        <p:spPr>
          <a:xfrm>
            <a:off x="-838200" y="672218"/>
            <a:ext cx="15450967" cy="1888466"/>
          </a:xfrm>
          <a:prstGeom prst="rect">
            <a:avLst/>
          </a:prstGeom>
        </p:spPr>
        <p:txBody>
          <a:bodyPr wrap="square" lIns="0" tIns="0" rIns="0" bIns="0" rtlCol="0" anchor="t">
            <a:spAutoFit/>
          </a:bodyPr>
          <a:lstStyle/>
          <a:p>
            <a:pPr algn="ctr">
              <a:lnSpc>
                <a:spcPts val="7641"/>
              </a:lnSpc>
            </a:pPr>
            <a:r>
              <a:rPr lang="en-US" sz="4800" u="sng" dirty="0">
                <a:solidFill>
                  <a:srgbClr val="000000"/>
                </a:solidFill>
                <a:latin typeface="Libre Baskerville" panose="02000000000000000000" pitchFamily="2" charset="0"/>
              </a:rPr>
              <a:t>SMART STUDY ENVIRONMENT SETUP:</a:t>
            </a:r>
          </a:p>
          <a:p>
            <a:pPr algn="ctr">
              <a:lnSpc>
                <a:spcPts val="7641"/>
              </a:lnSpc>
              <a:spcBef>
                <a:spcPct val="0"/>
              </a:spcBef>
            </a:pPr>
            <a:endParaRPr lang="en-US" sz="4800" u="sng" dirty="0">
              <a:solidFill>
                <a:srgbClr val="000000"/>
              </a:solidFill>
              <a:latin typeface="Libre Baskerville" panose="02000000000000000000" pitchFamily="2" charset="0"/>
            </a:endParaRPr>
          </a:p>
        </p:txBody>
      </p:sp>
      <p:sp>
        <p:nvSpPr>
          <p:cNvPr id="4" name="TextBox 4"/>
          <p:cNvSpPr txBox="1"/>
          <p:nvPr/>
        </p:nvSpPr>
        <p:spPr>
          <a:xfrm>
            <a:off x="0" y="2041259"/>
            <a:ext cx="18288000" cy="5551993"/>
          </a:xfrm>
          <a:prstGeom prst="rect">
            <a:avLst/>
          </a:prstGeom>
        </p:spPr>
        <p:txBody>
          <a:bodyPr lIns="0" tIns="0" rIns="0" bIns="0" rtlCol="0" anchor="t">
            <a:spAutoFit/>
          </a:bodyPr>
          <a:lstStyle/>
          <a:p>
            <a:pPr marL="690877" lvl="1" indent="-345439" algn="just">
              <a:lnSpc>
                <a:spcPts val="4479"/>
              </a:lnSpc>
              <a:buFont typeface="Arial"/>
              <a:buChar char="•"/>
            </a:pPr>
            <a:r>
              <a:rPr lang="en-US" sz="3199">
                <a:solidFill>
                  <a:srgbClr val="000000"/>
                </a:solidFill>
                <a:latin typeface="HK Grotesk Medium Bold"/>
              </a:rPr>
              <a:t>By using BH-1750 sensor we are measuring the light intensity of the classroom and thus providing the effective light setup in order to set up the proper study environment. </a:t>
            </a:r>
          </a:p>
          <a:p>
            <a:pPr marL="690877" lvl="1" indent="-345439" algn="just">
              <a:lnSpc>
                <a:spcPts val="4479"/>
              </a:lnSpc>
              <a:buFont typeface="Arial"/>
              <a:buChar char="•"/>
            </a:pPr>
            <a:r>
              <a:rPr lang="en-US" sz="3199">
                <a:solidFill>
                  <a:srgbClr val="000000"/>
                </a:solidFill>
                <a:latin typeface="HK Grotesk Medium Bold"/>
              </a:rPr>
              <a:t>The DHT-11 sensor is used in order to measure the room temperature as well as humidity and report it to the user for proper setup. </a:t>
            </a:r>
          </a:p>
          <a:p>
            <a:pPr marL="690877" lvl="1" indent="-345439" algn="just">
              <a:lnSpc>
                <a:spcPts val="4479"/>
              </a:lnSpc>
              <a:buFont typeface="Arial"/>
              <a:buChar char="•"/>
            </a:pPr>
            <a:r>
              <a:rPr lang="en-US" sz="3199">
                <a:solidFill>
                  <a:srgbClr val="000000"/>
                </a:solidFill>
                <a:latin typeface="HK Grotesk Medium"/>
              </a:rPr>
              <a:t>The Ultrasonic sensor is used to measure the proximity of the person entering the classroom and adjust the intensity of the light accordingly. This information is then reported to the database from the setup. </a:t>
            </a:r>
          </a:p>
          <a:p>
            <a:pPr marL="690877" lvl="1" indent="-345439" algn="just">
              <a:lnSpc>
                <a:spcPts val="4479"/>
              </a:lnSpc>
              <a:buFont typeface="Arial"/>
              <a:buChar char="•"/>
            </a:pPr>
            <a:r>
              <a:rPr lang="en-US" sz="3199">
                <a:solidFill>
                  <a:srgbClr val="000000"/>
                </a:solidFill>
                <a:latin typeface="HK Grotesk Medium Bold"/>
              </a:rPr>
              <a:t>We aspire to create an app through which the light conditions can be easily set according to the needs of the students. </a:t>
            </a:r>
          </a:p>
          <a:p>
            <a:pPr algn="ctr">
              <a:lnSpc>
                <a:spcPts val="4039"/>
              </a:lnSpc>
              <a:spcBef>
                <a:spcPct val="0"/>
              </a:spcBef>
            </a:pPr>
            <a:endParaRPr lang="en-US" sz="3199">
              <a:solidFill>
                <a:srgbClr val="000000"/>
              </a:solidFill>
              <a:latin typeface="HK Grotesk Medium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pic>
        <p:nvPicPr>
          <p:cNvPr id="3" name="Picture 3"/>
          <p:cNvPicPr>
            <a:picLocks noChangeAspect="1"/>
          </p:cNvPicPr>
          <p:nvPr/>
        </p:nvPicPr>
        <p:blipFill>
          <a:blip r:embed="rId3"/>
          <a:srcRect/>
          <a:stretch>
            <a:fillRect/>
          </a:stretch>
        </p:blipFill>
        <p:spPr>
          <a:xfrm>
            <a:off x="5676243" y="1479056"/>
            <a:ext cx="4087316" cy="7637612"/>
          </a:xfrm>
          <a:prstGeom prst="rect">
            <a:avLst/>
          </a:prstGeom>
        </p:spPr>
      </p:pic>
      <p:sp>
        <p:nvSpPr>
          <p:cNvPr id="4" name="TextBox 4"/>
          <p:cNvSpPr txBox="1"/>
          <p:nvPr/>
        </p:nvSpPr>
        <p:spPr>
          <a:xfrm>
            <a:off x="5366182" y="134659"/>
            <a:ext cx="4707438" cy="895805"/>
          </a:xfrm>
          <a:prstGeom prst="rect">
            <a:avLst/>
          </a:prstGeom>
        </p:spPr>
        <p:txBody>
          <a:bodyPr lIns="0" tIns="0" rIns="0" bIns="0" rtlCol="0" anchor="t">
            <a:spAutoFit/>
          </a:bodyPr>
          <a:lstStyle/>
          <a:p>
            <a:pPr algn="ctr">
              <a:lnSpc>
                <a:spcPts val="7324"/>
              </a:lnSpc>
              <a:spcBef>
                <a:spcPct val="0"/>
              </a:spcBef>
            </a:pPr>
            <a:r>
              <a:rPr lang="en-US" sz="5232" u="sng" dirty="0">
                <a:solidFill>
                  <a:srgbClr val="000000"/>
                </a:solidFill>
                <a:latin typeface="Libre Baskerville" panose="02000000000000000000" pitchFamily="2" charset="0"/>
              </a:rPr>
              <a:t>BLYNK APP</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1999"/>
          </a:blip>
          <a:srcRect t="20581" r="1173" b="5298"/>
          <a:stretch>
            <a:fillRect/>
          </a:stretch>
        </p:blipFill>
        <p:spPr>
          <a:xfrm>
            <a:off x="0" y="0"/>
            <a:ext cx="18288000" cy="10287000"/>
          </a:xfrm>
          <a:prstGeom prst="rect">
            <a:avLst/>
          </a:prstGeom>
        </p:spPr>
      </p:pic>
      <p:pic>
        <p:nvPicPr>
          <p:cNvPr id="3" name="Picture 3"/>
          <p:cNvPicPr>
            <a:picLocks noChangeAspect="1"/>
          </p:cNvPicPr>
          <p:nvPr/>
        </p:nvPicPr>
        <p:blipFill>
          <a:blip r:embed="rId3"/>
          <a:srcRect l="729" r="729"/>
          <a:stretch>
            <a:fillRect/>
          </a:stretch>
        </p:blipFill>
        <p:spPr>
          <a:xfrm>
            <a:off x="0" y="1976136"/>
            <a:ext cx="18288000" cy="7282164"/>
          </a:xfrm>
          <a:prstGeom prst="rect">
            <a:avLst/>
          </a:prstGeom>
        </p:spPr>
      </p:pic>
      <p:sp>
        <p:nvSpPr>
          <p:cNvPr id="4" name="TextBox 4"/>
          <p:cNvSpPr txBox="1"/>
          <p:nvPr/>
        </p:nvSpPr>
        <p:spPr>
          <a:xfrm>
            <a:off x="4114800" y="537625"/>
            <a:ext cx="8531364" cy="886899"/>
          </a:xfrm>
          <a:prstGeom prst="rect">
            <a:avLst/>
          </a:prstGeom>
        </p:spPr>
        <p:txBody>
          <a:bodyPr wrap="square" lIns="0" tIns="0" rIns="0" bIns="0" rtlCol="0" anchor="t">
            <a:spAutoFit/>
          </a:bodyPr>
          <a:lstStyle/>
          <a:p>
            <a:pPr algn="ctr">
              <a:lnSpc>
                <a:spcPts val="7290"/>
              </a:lnSpc>
            </a:pPr>
            <a:r>
              <a:rPr lang="en-US" sz="5207" u="sng" dirty="0">
                <a:solidFill>
                  <a:srgbClr val="000000"/>
                </a:solidFill>
                <a:latin typeface="Libre Baskerville Bold"/>
              </a:rPr>
              <a:t>BUSINESS MODEL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404</Words>
  <Application>Microsoft Office PowerPoint</Application>
  <PresentationFormat>Custom</PresentationFormat>
  <Paragraphs>44</Paragraphs>
  <Slides>11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Calibri</vt:lpstr>
      <vt:lpstr>Canva Sans Bold</vt:lpstr>
      <vt:lpstr>HK Grotesk Medium</vt:lpstr>
      <vt:lpstr>Dancing Script</vt:lpstr>
      <vt:lpstr>Libre Baskerville</vt:lpstr>
      <vt:lpstr>Canva Sans</vt:lpstr>
      <vt:lpstr>Arimo</vt:lpstr>
      <vt:lpstr>HK Grotesk Medium Bold</vt:lpstr>
      <vt:lpstr>Libre Baskerville Bold</vt:lpstr>
      <vt:lpstr>Arial</vt:lpstr>
      <vt:lpstr>Dancing Script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company profile presentation</dc:title>
  <dc:creator>Praveen Hosalli</dc:creator>
  <cp:lastModifiedBy>Praveen Hosalli</cp:lastModifiedBy>
  <cp:revision>2</cp:revision>
  <dcterms:created xsi:type="dcterms:W3CDTF">2006-08-16T00:00:00Z</dcterms:created>
  <dcterms:modified xsi:type="dcterms:W3CDTF">2023-12-12T07:11:52Z</dcterms:modified>
  <dc:identifier>DAFU8QvkH88</dc:identifier>
</cp:coreProperties>
</file>

<file path=docProps/thumbnail.jpeg>
</file>